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88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pt-BR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3FDF-10D9-3243-B552-F6F13115C00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3FDF-10D9-3243-B552-F6F13115C001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3FDF-10D9-3243-B552-F6F13115C00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3FDF-10D9-3243-B552-F6F13115C001}" type="slidenum">
              <a:rPr lang="en-US" smtClean="0"/>
              <a:t>‹nº›</a:t>
            </a:fld>
            <a:endParaRPr lang="en-US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3FDF-10D9-3243-B552-F6F13115C00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3FDF-10D9-3243-B552-F6F13115C00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55463FDF-10D9-3243-B552-F6F13115C00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pt-B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3FDF-10D9-3243-B552-F6F13115C00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pt-B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3FDF-10D9-3243-B552-F6F13115C00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3FDF-10D9-3243-B552-F6F13115C00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3FDF-10D9-3243-B552-F6F13115C00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EDDFB372-5A81-BA44-AEDF-52216C782FC5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55463FDF-10D9-3243-B552-F6F13115C001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7856" y="526474"/>
            <a:ext cx="6082144" cy="4253346"/>
          </a:xfrm>
        </p:spPr>
        <p:txBody>
          <a:bodyPr/>
          <a:lstStyle/>
          <a:p>
            <a:r>
              <a:rPr lang="pt-BR" sz="8000" b="1" i="1" dirty="0">
                <a:latin typeface="Sitka Heading" pitchFamily="2" charset="0"/>
              </a:rPr>
              <a:t>Moisés – Pobreza, </a:t>
            </a:r>
            <a:br>
              <a:rPr lang="pt-BR" sz="8000" b="1" i="1" dirty="0">
                <a:latin typeface="Sitka Heading" pitchFamily="2" charset="0"/>
              </a:rPr>
            </a:br>
            <a:r>
              <a:rPr lang="pt-BR" sz="8000" b="1" i="1" dirty="0">
                <a:latin typeface="Sitka Heading" pitchFamily="2" charset="0"/>
              </a:rPr>
              <a:t>resistência, </a:t>
            </a:r>
            <a:br>
              <a:rPr lang="pt-BR" sz="8000" b="1" i="1" dirty="0">
                <a:latin typeface="Sitka Heading" pitchFamily="2" charset="0"/>
              </a:rPr>
            </a:br>
            <a:r>
              <a:rPr lang="pt-BR" sz="8000" b="1" i="1" dirty="0">
                <a:latin typeface="Sitka Heading" pitchFamily="2" charset="0"/>
              </a:rPr>
              <a:t>ação coletiva.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EBE 2019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750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Êxodo 1. 8 a </a:t>
            </a:r>
            <a:r>
              <a:rPr lang="pt-BR" dirty="0" smtClean="0"/>
              <a:t>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162" y="1452283"/>
            <a:ext cx="7570787" cy="45988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i="1" dirty="0"/>
              <a:t>Entrementes, se levantou novo rei sobre o Egito, que não conhecera a José. Ele disse ao seu povo: Eis que o povo dos filhos de Israel é mais numeroso e mais forte do que nós. Eia, usemos de astúcia para com ele, para que não se multiplique, e seja o caso que, vindo guerra, ele se ajunte com os nossos inimigos, peleje contra nós e saia da terra. E os egípcios puseram sobre eles feitores de obras, para os afligirem com suas cargas. E os israelitas edificaram a Faraó as cidades-celeiros, </a:t>
            </a:r>
            <a:r>
              <a:rPr lang="pt-BR" i="1" dirty="0" err="1"/>
              <a:t>Pitom</a:t>
            </a:r>
            <a:r>
              <a:rPr lang="pt-BR" i="1" dirty="0"/>
              <a:t> e </a:t>
            </a:r>
            <a:r>
              <a:rPr lang="pt-BR" i="1" dirty="0" err="1"/>
              <a:t>Ramessés</a:t>
            </a:r>
            <a:r>
              <a:rPr lang="pt-BR" i="1" dirty="0"/>
              <a:t>.</a:t>
            </a:r>
            <a:endParaRPr lang="pt-BR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17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609601"/>
            <a:ext cx="7570787" cy="5441576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pt-BR" i="1" dirty="0"/>
              <a:t>Mas, quanto mais os afligiam, tanto mais se multiplicavam e tanto mais se espalhavam; de maneira que se inquietavam por causa dos filhos de Israel; então, os egípcios, com tirania, faziam servir os filhos de Israel e lhes fizeram amargar a vida com dura servidão, em barro, e em tijolos, e com todo o trabalho no campo; com todo o serviço em que na tirania os serviam.</a:t>
            </a:r>
            <a:endParaRPr lang="pt-BR" dirty="0"/>
          </a:p>
          <a:p>
            <a:pPr marL="0" indent="0" fontAlgn="base">
              <a:buNone/>
            </a:pPr>
            <a:r>
              <a:rPr lang="pt-BR" i="1" dirty="0"/>
              <a:t>O rei do Egito ordenou às parteiras </a:t>
            </a:r>
            <a:r>
              <a:rPr lang="pt-BR" i="1" dirty="0" err="1"/>
              <a:t>hebréias</a:t>
            </a:r>
            <a:r>
              <a:rPr lang="pt-BR" i="1" dirty="0"/>
              <a:t>, das quais uma se chamava </a:t>
            </a:r>
            <a:r>
              <a:rPr lang="pt-BR" i="1" dirty="0" err="1"/>
              <a:t>Sifrá</a:t>
            </a:r>
            <a:r>
              <a:rPr lang="pt-BR" i="1" dirty="0"/>
              <a:t>, e outra, </a:t>
            </a:r>
            <a:r>
              <a:rPr lang="pt-BR" i="1" dirty="0" err="1"/>
              <a:t>Puá</a:t>
            </a:r>
            <a:r>
              <a:rPr lang="pt-BR" i="1" dirty="0"/>
              <a:t>, dizendo: Quando servirdes de parteira às </a:t>
            </a:r>
            <a:r>
              <a:rPr lang="pt-BR" i="1" dirty="0" err="1"/>
              <a:t>hebréias</a:t>
            </a:r>
            <a:r>
              <a:rPr lang="pt-BR" i="1" dirty="0"/>
              <a:t>, examinai: se for filho, matai-o; mas, se for filha, que viva.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3040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706583"/>
            <a:ext cx="7570787" cy="5344594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pt-BR" i="1" dirty="0"/>
              <a:t>As parteiras, porém, temeram a Deus e não fizeram como lhes ordenara o rei do Egito; antes, deixaram viver os meninos. Então, o rei do Egito chamou as parteiras e lhes disse: Por que fizestes isso e deixastes viver os meninos? Responderam as parteiras a Faraó: É que as mulheres </a:t>
            </a:r>
            <a:r>
              <a:rPr lang="pt-BR" i="1" dirty="0" err="1"/>
              <a:t>hebréias</a:t>
            </a:r>
            <a:r>
              <a:rPr lang="pt-BR" i="1" dirty="0"/>
              <a:t> não são como as egípcias; são vigorosas e, antes que lhes chegue a parteira, já deram à luz os seus filhos. E Deus fez bem às parteiras; e o povo aumentou e se tornou muito forte. E, porque as parteiras temeram a Deus, ele lhes constituiu família.</a:t>
            </a:r>
            <a:endParaRPr lang="pt-BR" dirty="0"/>
          </a:p>
          <a:p>
            <a:pPr marL="0" indent="0" fontAlgn="base">
              <a:buNone/>
            </a:pPr>
            <a:r>
              <a:rPr lang="pt-BR" i="1" dirty="0"/>
              <a:t>Então, ordenou Faraó a todo o seu povo, dizendo: A todos os filhos que nascerem aos hebreus lançareis no Nilo, mas a todas as filhas deixareis viver.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428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4516582"/>
            <a:ext cx="7570787" cy="1496291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pt-BR" sz="4000" b="1" dirty="0" smtClean="0"/>
              <a:t>Destaques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2050" name="Picture 2" descr="Resultado de imagem para imagens de SifrÃ¡ e PuÃ¡ para ilustraÃ§Ã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262" y="646689"/>
            <a:ext cx="4602240" cy="344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209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z="4000" b="1" dirty="0"/>
              <a:t>O que nós observamos sobre pobres neste texto?</a:t>
            </a:r>
          </a:p>
          <a:p>
            <a:endParaRPr lang="pt-BR" dirty="0"/>
          </a:p>
        </p:txBody>
      </p:sp>
      <p:pic>
        <p:nvPicPr>
          <p:cNvPr id="1026" name="Picture 2" descr="Resultado de imagem para pobres no livro de Ãªxo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011" y="3511694"/>
            <a:ext cx="57150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065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2369127"/>
            <a:ext cx="7570787" cy="3682049"/>
          </a:xfrm>
        </p:spPr>
        <p:txBody>
          <a:bodyPr/>
          <a:lstStyle/>
          <a:p>
            <a:pPr lvl="2"/>
            <a:r>
              <a:rPr lang="pt-BR" sz="2800" b="1" dirty="0"/>
              <a:t>Quem, na história das parteiras, tinha </a:t>
            </a:r>
            <a:r>
              <a:rPr lang="pt-BR" sz="2800" b="1" dirty="0" smtClean="0"/>
              <a:t>o controle do poder?</a:t>
            </a:r>
            <a:endParaRPr lang="pt-BR" sz="2800" b="1" dirty="0"/>
          </a:p>
          <a:p>
            <a:pPr lvl="2"/>
            <a:r>
              <a:rPr lang="pt-BR" sz="2800" b="1" dirty="0"/>
              <a:t>Que tipo de poder aparece no texto?</a:t>
            </a:r>
          </a:p>
          <a:p>
            <a:pPr lvl="2"/>
            <a:r>
              <a:rPr lang="pt-BR" sz="2800" b="1" dirty="0"/>
              <a:t>Qual o poder ligado à tarefa de cada personagem do texto?</a:t>
            </a:r>
          </a:p>
          <a:p>
            <a:pPr lvl="2"/>
            <a:r>
              <a:rPr lang="pt-BR" sz="2800" b="1" dirty="0"/>
              <a:t>Em que o temor a Deus contribui para o exercício do poder em favor da vida? </a:t>
            </a:r>
          </a:p>
          <a:p>
            <a:endParaRPr lang="pt-BR" dirty="0"/>
          </a:p>
        </p:txBody>
      </p:sp>
      <p:pic>
        <p:nvPicPr>
          <p:cNvPr id="1026" name="Picture 2" descr="Resultado de imagem para poder no Egito anti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08" y="235527"/>
            <a:ext cx="3622817" cy="196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87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Observações</a:t>
            </a:r>
            <a:r>
              <a:rPr lang="pt-BR" b="1" dirty="0" smtClean="0"/>
              <a:t>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4000" b="1" dirty="0"/>
              <a:t>As parteiras:</a:t>
            </a:r>
            <a:endParaRPr lang="pt-BR" sz="4000" dirty="0"/>
          </a:p>
          <a:p>
            <a:pPr lvl="0"/>
            <a:r>
              <a:rPr lang="pt-BR" sz="4000" dirty="0"/>
              <a:t>Eram hebreias</a:t>
            </a:r>
          </a:p>
          <a:p>
            <a:pPr lvl="0"/>
            <a:r>
              <a:rPr lang="pt-BR" sz="4000" dirty="0"/>
              <a:t>Criam em Deus</a:t>
            </a:r>
          </a:p>
          <a:p>
            <a:endParaRPr lang="pt-BR" dirty="0"/>
          </a:p>
        </p:txBody>
      </p:sp>
      <p:pic>
        <p:nvPicPr>
          <p:cNvPr id="3074" name="Picture 2" descr="Resultado de imagem para sifrÃ¡ e puÃ¡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248" y="4270664"/>
            <a:ext cx="38100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594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581891"/>
            <a:ext cx="7797656" cy="5666509"/>
          </a:xfrm>
        </p:spPr>
        <p:txBody>
          <a:bodyPr>
            <a:normAutofit fontScale="92500" lnSpcReduction="20000"/>
          </a:bodyPr>
          <a:lstStyle/>
          <a:p>
            <a:r>
              <a:rPr lang="pt-BR" sz="3200" b="1" dirty="0"/>
              <a:t>Decidiram RESISTIR</a:t>
            </a:r>
            <a:endParaRPr lang="pt-BR" sz="3200" dirty="0"/>
          </a:p>
          <a:p>
            <a:pPr lvl="0"/>
            <a:endParaRPr lang="pt-BR" sz="1100" dirty="0" smtClean="0"/>
          </a:p>
          <a:p>
            <a:pPr lvl="0"/>
            <a:r>
              <a:rPr lang="pt-BR" sz="3200" dirty="0" smtClean="0"/>
              <a:t>Não </a:t>
            </a:r>
            <a:r>
              <a:rPr lang="pt-BR" sz="3200" dirty="0"/>
              <a:t>confrontaram </a:t>
            </a:r>
            <a:endParaRPr lang="pt-BR" sz="3200" dirty="0" smtClean="0"/>
          </a:p>
          <a:p>
            <a:pPr marL="0" lvl="0" indent="0">
              <a:buNone/>
            </a:pPr>
            <a:r>
              <a:rPr lang="pt-BR" sz="3200" dirty="0" smtClean="0"/>
              <a:t>diretamente </a:t>
            </a:r>
            <a:r>
              <a:rPr lang="pt-BR" sz="3200" dirty="0"/>
              <a:t>as ordens do Faraó</a:t>
            </a:r>
          </a:p>
          <a:p>
            <a:pPr lvl="0"/>
            <a:r>
              <a:rPr lang="pt-BR" sz="3200" dirty="0"/>
              <a:t>Não criaram um movimento </a:t>
            </a:r>
            <a:endParaRPr lang="pt-BR" sz="3200" dirty="0" smtClean="0"/>
          </a:p>
          <a:p>
            <a:pPr marL="0" lvl="0" indent="0">
              <a:buNone/>
            </a:pPr>
            <a:r>
              <a:rPr lang="pt-BR" sz="3200" dirty="0" smtClean="0"/>
              <a:t>público </a:t>
            </a:r>
            <a:r>
              <a:rPr lang="pt-BR" sz="3200" dirty="0"/>
              <a:t>de resistência</a:t>
            </a:r>
          </a:p>
          <a:p>
            <a:pPr lvl="0"/>
            <a:r>
              <a:rPr lang="pt-BR" sz="3200" dirty="0"/>
              <a:t>Defenderam a vida</a:t>
            </a:r>
          </a:p>
          <a:p>
            <a:pPr lvl="0"/>
            <a:r>
              <a:rPr lang="pt-BR" sz="3200" dirty="0"/>
              <a:t>Possivelmente inspiraram </a:t>
            </a:r>
            <a:endParaRPr lang="pt-BR" sz="3200" dirty="0" smtClean="0"/>
          </a:p>
          <a:p>
            <a:pPr marL="0" lvl="0" indent="0">
              <a:buNone/>
            </a:pPr>
            <a:r>
              <a:rPr lang="pt-BR" sz="3200" dirty="0" smtClean="0"/>
              <a:t>outras </a:t>
            </a:r>
            <a:r>
              <a:rPr lang="pt-BR" sz="3200" dirty="0"/>
              <a:t>pessoas a resistir e defender a vida.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Picture 2" descr="Resultado de imagem para mulheres parteira no Egito Ãxo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961" y="160694"/>
            <a:ext cx="2594783" cy="236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488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pt-BR" b="1" dirty="0" smtClean="0"/>
          </a:p>
          <a:p>
            <a:pPr marL="0" indent="0">
              <a:buNone/>
            </a:pPr>
            <a:r>
              <a:rPr lang="pt-BR" sz="3600" b="1" dirty="0" smtClean="0"/>
              <a:t>Faraó</a:t>
            </a:r>
            <a:endParaRPr lang="pt-BR" sz="3600" dirty="0"/>
          </a:p>
          <a:p>
            <a:pPr lvl="0"/>
            <a:r>
              <a:rPr lang="pt-BR" sz="3600" dirty="0"/>
              <a:t>Se por razões políticas, o aumento da população masculina trazia o risco de se aliarem ao inimigo, já que eram oprimidos, economicamente teria menos mão de obra escrava...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098" name="Picture 2" descr="Resultado de imagem para faraÃ³ no egito em Ãªxo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58" y="315190"/>
            <a:ext cx="3077379" cy="227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008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Êxodo 2. 1 a </a:t>
            </a:r>
            <a:r>
              <a:rPr lang="pt-BR" b="1" dirty="0" smtClean="0"/>
              <a:t>9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1452283"/>
            <a:ext cx="7570787" cy="45988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i="1" dirty="0"/>
              <a:t>Foi-se um homem da casa de Levi e casou com uma descendente de Levi. E a mulher concebeu e deu à luz um filho; e, vendo que era formoso, escondeu-o por três meses. Não podendo, porém, escondê-lo por mais tempo, tomou um cesto de junco, calafetou-o com betume e piche e, pondo nele o menino, largou-o no </a:t>
            </a:r>
            <a:r>
              <a:rPr lang="pt-BR" i="1" dirty="0" err="1"/>
              <a:t>carriçal</a:t>
            </a:r>
            <a:r>
              <a:rPr lang="pt-BR" i="1" dirty="0"/>
              <a:t> à beira do rio. A irmã do menino ficou de longe, para observar o que lhe haveria de suceder. Desceu a filha de Faraó para se banhar no rio, e as suas donzelas passeavam pela beira do rio; vendo ela o cesto no </a:t>
            </a:r>
            <a:r>
              <a:rPr lang="pt-BR" i="1" dirty="0" err="1"/>
              <a:t>carriçal</a:t>
            </a:r>
            <a:r>
              <a:rPr lang="pt-BR" i="1" dirty="0"/>
              <a:t>, enviou a sua criada e o tomou.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0006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748145"/>
            <a:ext cx="7570787" cy="53030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sz="3600" i="1" dirty="0"/>
              <a:t>Abrindo-o, viu a criança; e eis que o menino chorava. Teve compaixão dele e disse: Este é menino dos hebreus. Então, disse sua irmã à filha de Faraó: Queres que eu vá chamar uma das </a:t>
            </a:r>
            <a:r>
              <a:rPr lang="pt-BR" sz="3600" i="1" dirty="0" err="1"/>
              <a:t>hebréias</a:t>
            </a:r>
            <a:r>
              <a:rPr lang="pt-BR" sz="3600" i="1" dirty="0"/>
              <a:t> que sirva de ama e te crie a criança? Respondeu-lhe a filha de Faraó: Vai. Saiu, pois, a moça e chamou a mãe do menino. Então, lhe disse a filha de Faraó: Leva este menino e </a:t>
            </a:r>
            <a:r>
              <a:rPr lang="pt-BR" sz="3600" i="1" dirty="0" err="1"/>
              <a:t>cria-mo</a:t>
            </a:r>
            <a:r>
              <a:rPr lang="pt-BR" sz="3600" i="1" dirty="0"/>
              <a:t>; pagar-te-ei o teu salário. A mulher tomou o menino e o criou.</a:t>
            </a:r>
            <a:endParaRPr lang="pt-BR" sz="3600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8999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415637"/>
            <a:ext cx="7570787" cy="5635540"/>
          </a:xfrm>
        </p:spPr>
        <p:txBody>
          <a:bodyPr/>
          <a:lstStyle/>
          <a:p>
            <a:r>
              <a:rPr lang="pt-BR" sz="4800" b="1" dirty="0" smtClean="0"/>
              <a:t>Destaques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7170" name="Picture 2" descr="Resultado de imagem para moisÃ©s nasce no eg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308" y="2175162"/>
            <a:ext cx="6403978" cy="320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118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b="1" dirty="0" smtClean="0"/>
              <a:t>Observações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pt-BR" b="1" dirty="0"/>
              <a:t>A família do menino:</a:t>
            </a:r>
            <a:endParaRPr lang="pt-BR" dirty="0"/>
          </a:p>
          <a:p>
            <a:pPr lvl="0" fontAlgn="base"/>
            <a:r>
              <a:rPr lang="pt-BR" dirty="0"/>
              <a:t>Era hebreia</a:t>
            </a:r>
          </a:p>
          <a:p>
            <a:pPr lvl="0" fontAlgn="base"/>
            <a:r>
              <a:rPr lang="pt-BR" dirty="0"/>
              <a:t>A mãe tenta encontrar uma forma de salvar o filho</a:t>
            </a:r>
          </a:p>
          <a:p>
            <a:pPr lvl="0" fontAlgn="base"/>
            <a:r>
              <a:rPr lang="pt-BR" dirty="0"/>
              <a:t>Toda a família está envolvida na luta pela vida</a:t>
            </a:r>
          </a:p>
          <a:p>
            <a:pPr lvl="0" fontAlgn="base"/>
            <a:r>
              <a:rPr lang="pt-BR" dirty="0"/>
              <a:t>A irmã toma a iniciativa de oferecer quem amamente a criança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146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048" y="345701"/>
            <a:ext cx="3336424" cy="221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28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623455"/>
            <a:ext cx="7570787" cy="5427721"/>
          </a:xfrm>
        </p:spPr>
        <p:txBody>
          <a:bodyPr>
            <a:normAutofit fontScale="92500" lnSpcReduction="10000"/>
          </a:bodyPr>
          <a:lstStyle/>
          <a:p>
            <a:r>
              <a:rPr lang="pt-BR" b="1" dirty="0"/>
              <a:t>Decidiram </a:t>
            </a:r>
            <a:r>
              <a:rPr lang="pt-BR" b="1" dirty="0" smtClean="0"/>
              <a:t>RESISTIR</a:t>
            </a:r>
          </a:p>
          <a:p>
            <a:endParaRPr lang="pt-BR" dirty="0"/>
          </a:p>
          <a:p>
            <a:pPr lvl="0"/>
            <a:r>
              <a:rPr lang="pt-BR" sz="3200" dirty="0"/>
              <a:t>Não confrontaram diretamente as ordens do Faraó</a:t>
            </a:r>
          </a:p>
          <a:p>
            <a:pPr lvl="0"/>
            <a:r>
              <a:rPr lang="pt-BR" sz="3200" dirty="0"/>
              <a:t>Não criaram um movimento público de resistência</a:t>
            </a:r>
          </a:p>
          <a:p>
            <a:pPr lvl="0"/>
            <a:r>
              <a:rPr lang="pt-BR" sz="3200" dirty="0"/>
              <a:t>Defenderam a vida</a:t>
            </a:r>
          </a:p>
          <a:p>
            <a:pPr lvl="0"/>
            <a:r>
              <a:rPr lang="pt-BR" sz="3200" dirty="0"/>
              <a:t>Possivelmente inspiraram outras pessoas a resistir e defender a vida.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2131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637309"/>
            <a:ext cx="7570787" cy="5413867"/>
          </a:xfrm>
        </p:spPr>
        <p:txBody>
          <a:bodyPr>
            <a:normAutofit lnSpcReduction="10000"/>
          </a:bodyPr>
          <a:lstStyle/>
          <a:p>
            <a:pPr fontAlgn="base"/>
            <a:r>
              <a:rPr lang="pt-BR" b="1" dirty="0"/>
              <a:t>A filha do </a:t>
            </a:r>
            <a:r>
              <a:rPr lang="pt-BR" b="1" dirty="0" smtClean="0"/>
              <a:t>Faraó</a:t>
            </a:r>
          </a:p>
          <a:p>
            <a:pPr fontAlgn="base"/>
            <a:endParaRPr lang="pt-BR" sz="200" dirty="0"/>
          </a:p>
          <a:p>
            <a:pPr lvl="0" fontAlgn="base"/>
            <a:r>
              <a:rPr lang="pt-BR" sz="3200" dirty="0"/>
              <a:t>Compadeceu-se da criança</a:t>
            </a:r>
          </a:p>
          <a:p>
            <a:pPr lvl="0" fontAlgn="base"/>
            <a:r>
              <a:rPr lang="pt-BR" sz="3200" dirty="0"/>
              <a:t>Assumiu a responsabilidade por ela.</a:t>
            </a:r>
          </a:p>
          <a:p>
            <a:pPr lvl="0" fontAlgn="base"/>
            <a:r>
              <a:rPr lang="pt-BR" sz="3200" dirty="0"/>
              <a:t>Aceitou a sugestão de deixar uma mulher hebreia cuidando provavelmente sabendo que era a mãe.</a:t>
            </a:r>
          </a:p>
          <a:p>
            <a:pPr lvl="0" fontAlgn="base"/>
            <a:r>
              <a:rPr lang="pt-BR" sz="3200" dirty="0"/>
              <a:t>Não se dobra a política impiedosa do pai.</a:t>
            </a:r>
          </a:p>
          <a:p>
            <a:pPr lvl="0" fontAlgn="base"/>
            <a:r>
              <a:rPr lang="pt-BR" sz="3200" dirty="0"/>
              <a:t>Não despreza a raça estrangeira.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5761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651165"/>
            <a:ext cx="7570787" cy="5400012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pt-BR" sz="3200" b="1" dirty="0"/>
              <a:t>Êxodo 2. 10 a 15</a:t>
            </a:r>
            <a:endParaRPr lang="pt-BR" sz="3200" dirty="0"/>
          </a:p>
          <a:p>
            <a:pPr marL="0" indent="0" fontAlgn="base">
              <a:buNone/>
            </a:pPr>
            <a:r>
              <a:rPr lang="pt-BR" sz="3200" i="1" dirty="0"/>
              <a:t> </a:t>
            </a:r>
            <a:endParaRPr lang="pt-BR" sz="3200" dirty="0"/>
          </a:p>
          <a:p>
            <a:pPr marL="0" indent="0" fontAlgn="base">
              <a:buNone/>
            </a:pPr>
            <a:r>
              <a:rPr lang="pt-BR" sz="3200" i="1" dirty="0"/>
              <a:t>Sendo o menino já grande, ela o trouxe à filha de Faraó, da qual passou ele a ser filho. Esta lhe chamou Moisés e disse: Porque das águas o tirei. Naqueles dias, sendo Moisés já homem, saiu a seus irmãos e viu os seus labores penosos; e viu que certo egípcio espancava um hebreu, um do seu povo. Olhou de um e de outro lado, e, vendo que não havia ali ninguém, matou o egípcio, e o escondeu na areia.</a:t>
            </a:r>
            <a:endParaRPr lang="pt-BR" sz="3200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6402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720437"/>
            <a:ext cx="7570787" cy="5330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3200" i="1" dirty="0"/>
              <a:t>Saiu no dia seguinte, e eis que dois hebreus estavam brigando; e disse ao culpado: Por que espancas o teu próximo? </a:t>
            </a:r>
            <a:r>
              <a:rPr lang="pt-BR" sz="3200" i="1" dirty="0" smtClean="0"/>
              <a:t>O </a:t>
            </a:r>
            <a:r>
              <a:rPr lang="pt-BR" sz="3200" i="1" dirty="0"/>
              <a:t>qual respondeu: Quem te pôs por príncipe e juiz sobre nós? Pensas matar-me, como mataste o egípcio? Temeu, pois, Moisés e disse: Com certeza o descobriram. Informado desse caso, procurou Faraó matar a Moisés; porém Moisés fugiu da presença de Faraó e se deteve na terra de </a:t>
            </a:r>
            <a:r>
              <a:rPr lang="pt-BR" sz="3200" i="1" dirty="0" err="1"/>
              <a:t>Midiã</a:t>
            </a:r>
            <a:r>
              <a:rPr lang="pt-BR" sz="3200" i="1" dirty="0"/>
              <a:t>; e assentou-se junto a um poço.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730252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Destaques</a:t>
            </a:r>
            <a:endParaRPr lang="pt-BR" dirty="0"/>
          </a:p>
        </p:txBody>
      </p:sp>
      <p:pic>
        <p:nvPicPr>
          <p:cNvPr id="1026" name="Picture 2" descr="Resultado de imagem para MoisÃ©s no palÃ¡cio de FaraÃ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260" y="1910492"/>
            <a:ext cx="5424177" cy="419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706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b="1" dirty="0" smtClean="0"/>
              <a:t>Observações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b="1" dirty="0"/>
              <a:t>Moisés:</a:t>
            </a:r>
            <a:endParaRPr lang="pt-BR" dirty="0"/>
          </a:p>
          <a:p>
            <a:pPr lvl="0"/>
            <a:r>
              <a:rPr lang="pt-BR" sz="3600" dirty="0"/>
              <a:t>Passa a viver no palácio como filho.</a:t>
            </a:r>
          </a:p>
          <a:p>
            <a:pPr lvl="0"/>
            <a:r>
              <a:rPr lang="pt-BR" sz="3600" dirty="0"/>
              <a:t>Precisou sair o palácio para perceber que seus irmãos sofriam violência.</a:t>
            </a:r>
          </a:p>
          <a:p>
            <a:pPr lvl="0"/>
            <a:r>
              <a:rPr lang="pt-BR" sz="3600" dirty="0"/>
              <a:t>Contra a violência, uma reação violenta (no modelo do palácio).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074" name="Picture 2" descr="Resultado de imagem para MoisÃ©s no palÃ¡cio de FaraÃ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881" y="416221"/>
            <a:ext cx="2402068" cy="184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314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pt-BR" dirty="0"/>
              <a:t>Cobra solidariedade entre os </a:t>
            </a:r>
            <a:endParaRPr lang="pt-BR" dirty="0" smtClean="0"/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dirty="0" smtClean="0"/>
              <a:t>hebreus</a:t>
            </a:r>
            <a:r>
              <a:rPr lang="pt-BR" dirty="0"/>
              <a:t>, mas tendo usado de </a:t>
            </a:r>
            <a:endParaRPr lang="pt-BR" dirty="0" smtClean="0"/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dirty="0" smtClean="0"/>
              <a:t>violência </a:t>
            </a:r>
            <a:r>
              <a:rPr lang="pt-BR" dirty="0"/>
              <a:t>ficou desacreditado </a:t>
            </a:r>
            <a:endParaRPr lang="pt-BR" dirty="0" smtClean="0"/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dirty="0" smtClean="0"/>
              <a:t>perante </a:t>
            </a:r>
            <a:r>
              <a:rPr lang="pt-BR" dirty="0"/>
              <a:t>eles.</a:t>
            </a:r>
          </a:p>
          <a:p>
            <a:pPr lvl="0"/>
            <a:r>
              <a:rPr lang="pt-BR" dirty="0"/>
              <a:t>Percebe em que situação se envolveu.</a:t>
            </a:r>
          </a:p>
          <a:p>
            <a:pPr lvl="0"/>
            <a:r>
              <a:rPr lang="pt-BR" dirty="0"/>
              <a:t>Foge do Faraó e se detém junto a um poço na terra de </a:t>
            </a:r>
            <a:r>
              <a:rPr lang="pt-BR" dirty="0" err="1"/>
              <a:t>Midiã</a:t>
            </a:r>
            <a:r>
              <a:rPr lang="pt-BR" dirty="0"/>
              <a:t>.</a:t>
            </a:r>
          </a:p>
          <a:p>
            <a:pPr lvl="0"/>
            <a:r>
              <a:rPr lang="pt-BR" dirty="0"/>
              <a:t>Perseguido por homens e salvo por mulheres.</a:t>
            </a:r>
          </a:p>
          <a:p>
            <a:endParaRPr lang="pt-BR" dirty="0"/>
          </a:p>
        </p:txBody>
      </p:sp>
      <p:pic>
        <p:nvPicPr>
          <p:cNvPr id="2050" name="Picture 2" descr="Resultado de imagem para MoisÃ©s no palÃ¡cio de FaraÃ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047" y="411973"/>
            <a:ext cx="1857721" cy="269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741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706583"/>
            <a:ext cx="7570787" cy="53445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/>
              <a:t>Hebreus</a:t>
            </a:r>
            <a:r>
              <a:rPr lang="pt-BR" b="1" dirty="0" smtClean="0"/>
              <a:t>:</a:t>
            </a:r>
          </a:p>
          <a:p>
            <a:pPr marL="0" indent="0">
              <a:buNone/>
            </a:pPr>
            <a:endParaRPr lang="pt-BR" sz="700" dirty="0" smtClean="0"/>
          </a:p>
          <a:p>
            <a:pPr marL="0" indent="0">
              <a:buNone/>
            </a:pPr>
            <a:endParaRPr lang="pt-BR" sz="700" dirty="0"/>
          </a:p>
          <a:p>
            <a:pPr lvl="0"/>
            <a:r>
              <a:rPr lang="pt-BR" sz="3600" dirty="0"/>
              <a:t>Brigam entre si. Assumem a injustiça e a opressão.</a:t>
            </a:r>
          </a:p>
          <a:p>
            <a:pPr lvl="0"/>
            <a:r>
              <a:rPr lang="pt-BR" sz="3600" dirty="0"/>
              <a:t>Não fazem um movimento contra quem oprime.</a:t>
            </a:r>
          </a:p>
          <a:p>
            <a:pPr lvl="0"/>
            <a:r>
              <a:rPr lang="pt-BR" sz="3600" dirty="0"/>
              <a:t>Provavelmente veem Moisés como pessoa do Faraó.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098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564" y="199159"/>
            <a:ext cx="2410691" cy="180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355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3034146"/>
            <a:ext cx="7570787" cy="2937164"/>
          </a:xfrm>
        </p:spPr>
        <p:txBody>
          <a:bodyPr/>
          <a:lstStyle/>
          <a:p>
            <a:pPr marL="0" indent="0">
              <a:buNone/>
            </a:pPr>
            <a:r>
              <a:rPr lang="pt-BR" sz="3200" b="1" dirty="0" smtClean="0"/>
              <a:t>Faraó</a:t>
            </a:r>
            <a:r>
              <a:rPr lang="pt-BR" sz="3200" b="1" dirty="0"/>
              <a:t>:</a:t>
            </a:r>
            <a:endParaRPr lang="pt-BR" sz="3200" dirty="0"/>
          </a:p>
          <a:p>
            <a:pPr lvl="0"/>
            <a:r>
              <a:rPr lang="pt-BR" sz="3200" dirty="0"/>
              <a:t>Toma conhecimento da morte do egípcio.</a:t>
            </a:r>
          </a:p>
          <a:p>
            <a:pPr lvl="0"/>
            <a:r>
              <a:rPr lang="pt-BR" sz="3200" dirty="0"/>
              <a:t>Mantém o modelo violento de agir.</a:t>
            </a:r>
          </a:p>
          <a:p>
            <a:endParaRPr lang="pt-BR" dirty="0"/>
          </a:p>
        </p:txBody>
      </p:sp>
      <p:pic>
        <p:nvPicPr>
          <p:cNvPr id="5124" name="Picture 4" descr="Resultado de imagem para MoisÃ©s no palÃ¡cio de FaraÃ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718" y="259774"/>
            <a:ext cx="3485906" cy="258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786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623455"/>
            <a:ext cx="7570787" cy="5427721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pt-BR" b="1" dirty="0"/>
              <a:t>Êxodo 2. 23 a 25</a:t>
            </a:r>
            <a:endParaRPr lang="pt-BR" dirty="0"/>
          </a:p>
          <a:p>
            <a:pPr marL="0" indent="0" fontAlgn="base">
              <a:buNone/>
            </a:pPr>
            <a:r>
              <a:rPr lang="pt-BR" i="1" dirty="0"/>
              <a:t> </a:t>
            </a:r>
            <a:endParaRPr lang="pt-BR" dirty="0"/>
          </a:p>
          <a:p>
            <a:pPr marL="0" indent="0" fontAlgn="base">
              <a:buNone/>
            </a:pPr>
            <a:r>
              <a:rPr lang="pt-BR" sz="3600" i="1" dirty="0" smtClean="0"/>
              <a:t>Decorridos </a:t>
            </a:r>
            <a:r>
              <a:rPr lang="pt-BR" sz="3600" i="1" dirty="0"/>
              <a:t>muitos dias, morreu o rei do Egito; os filhos de Israel gemiam sob a servidão e por causa dela clamaram, e o seu clamor subiu a Deus. </a:t>
            </a:r>
            <a:r>
              <a:rPr lang="pt-BR" sz="3600" i="1" dirty="0" smtClean="0"/>
              <a:t>Ouvindo </a:t>
            </a:r>
            <a:r>
              <a:rPr lang="pt-BR" sz="3600" i="1" dirty="0"/>
              <a:t>Deus o seu gemido, lembrou-se da sua aliança com Abraão, com Isaque e com Jacó. </a:t>
            </a:r>
            <a:r>
              <a:rPr lang="pt-BR" sz="3600" i="1" dirty="0" smtClean="0"/>
              <a:t>E </a:t>
            </a:r>
            <a:r>
              <a:rPr lang="pt-BR" sz="3600" i="1" dirty="0"/>
              <a:t>viu Deus os filhos de Israel e atentou para a sua condição.</a:t>
            </a:r>
            <a:endParaRPr lang="pt-BR" sz="3600" dirty="0"/>
          </a:p>
          <a:p>
            <a:pPr fontAlgn="base"/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6805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789709"/>
            <a:ext cx="7570787" cy="5261467"/>
          </a:xfrm>
        </p:spPr>
        <p:txBody>
          <a:bodyPr>
            <a:normAutofit fontScale="92500" lnSpcReduction="20000"/>
          </a:bodyPr>
          <a:lstStyle/>
          <a:p>
            <a:r>
              <a:rPr lang="pt-BR" b="1" i="1" dirty="0"/>
              <a:t>Capítulo 3. 7 a 11</a:t>
            </a:r>
            <a:endParaRPr lang="pt-BR" dirty="0"/>
          </a:p>
          <a:p>
            <a:pPr fontAlgn="base"/>
            <a:r>
              <a:rPr lang="pt-BR" i="1" dirty="0"/>
              <a:t>Disse ainda o SENHOR: Certamente, vi a aflição do meu povo, que está no Egito, e ouvi o seu clamor por causa dos seus exatores. Conheço-lhe o sofrimento; por isso, desci a fim de livrá-lo da mão dos egípcios e para fazê-lo subir daquela terra a uma terra boa e ampla, terra que mana leite e mel; o lugar do cananeu, do </a:t>
            </a:r>
            <a:r>
              <a:rPr lang="pt-BR" i="1" dirty="0" err="1"/>
              <a:t>heteu</a:t>
            </a:r>
            <a:r>
              <a:rPr lang="pt-BR" i="1" dirty="0"/>
              <a:t>, do </a:t>
            </a:r>
            <a:r>
              <a:rPr lang="pt-BR" i="1" dirty="0" err="1"/>
              <a:t>amorreu</a:t>
            </a:r>
            <a:r>
              <a:rPr lang="pt-BR" i="1" dirty="0"/>
              <a:t>, do </a:t>
            </a:r>
            <a:r>
              <a:rPr lang="pt-BR" i="1" dirty="0" err="1"/>
              <a:t>ferezeu</a:t>
            </a:r>
            <a:r>
              <a:rPr lang="pt-BR" i="1" dirty="0"/>
              <a:t>, do </a:t>
            </a:r>
            <a:r>
              <a:rPr lang="pt-BR" i="1" dirty="0" err="1"/>
              <a:t>heveu</a:t>
            </a:r>
            <a:r>
              <a:rPr lang="pt-BR" i="1" dirty="0"/>
              <a:t> e do </a:t>
            </a:r>
            <a:r>
              <a:rPr lang="pt-BR" i="1" dirty="0" err="1"/>
              <a:t>jebuseu</a:t>
            </a:r>
            <a:r>
              <a:rPr lang="pt-BR" i="1" dirty="0"/>
              <a:t>. Pois o clamor dos filhos de Israel chegou até mim, e também vejo a opressão com que os egípcios os estão </a:t>
            </a:r>
            <a:r>
              <a:rPr lang="pt-BR" i="1" dirty="0" err="1"/>
              <a:t>oprimindo.Vem</a:t>
            </a:r>
            <a:r>
              <a:rPr lang="pt-BR" i="1" dirty="0"/>
              <a:t>, agora, e eu te enviarei a Faraó, para que tires o meu povo, os filhos de Israel, do Egito. Então, disse Moisés a Deus: Quem sou eu para ir a Faraó e tirar do Egito os filhos de Israel?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8289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Destaques</a:t>
            </a: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23" y="2118447"/>
            <a:ext cx="7363344" cy="3686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2637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b="1" dirty="0" smtClean="0"/>
              <a:t>Observações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pt-BR" b="1" dirty="0"/>
              <a:t>Deus:</a:t>
            </a:r>
            <a:endParaRPr lang="pt-BR" dirty="0"/>
          </a:p>
          <a:p>
            <a:pPr lvl="0" fontAlgn="base"/>
            <a:r>
              <a:rPr lang="pt-BR" dirty="0"/>
              <a:t>Vi, ouvi, conheço e desci para </a:t>
            </a:r>
            <a:endParaRPr lang="pt-BR" dirty="0" smtClean="0"/>
          </a:p>
          <a:p>
            <a:pPr marL="0" lvl="0" indent="0" fontAlgn="base">
              <a:buNone/>
            </a:pPr>
            <a:r>
              <a:rPr lang="pt-BR" dirty="0" smtClean="0"/>
              <a:t>resolver </a:t>
            </a:r>
            <a:r>
              <a:rPr lang="pt-BR" dirty="0"/>
              <a:t>a situação do povo.</a:t>
            </a:r>
          </a:p>
          <a:p>
            <a:pPr lvl="0" fontAlgn="base"/>
            <a:r>
              <a:rPr lang="pt-BR" dirty="0"/>
              <a:t>Vi também os que oprimem.</a:t>
            </a:r>
          </a:p>
          <a:p>
            <a:pPr lvl="0"/>
            <a:r>
              <a:rPr lang="pt-BR" dirty="0"/>
              <a:t>Envia Moisés. </a:t>
            </a:r>
          </a:p>
          <a:p>
            <a:pPr lvl="0"/>
            <a:r>
              <a:rPr lang="pt-BR" dirty="0"/>
              <a:t>Deus ouviu o clamor dos pobres que sofriam e tomou a iniciativa para que eles pudessem participar do próprio processo de libertação.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8194" name="Picture 2" descr="Resultado de imagem para MoisÃ©s no palÃ¡cio de FaraÃ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006" y="435986"/>
            <a:ext cx="2553023" cy="342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3619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651165"/>
            <a:ext cx="7570787" cy="5400012"/>
          </a:xfrm>
        </p:spPr>
        <p:txBody>
          <a:bodyPr/>
          <a:lstStyle/>
          <a:p>
            <a:pPr fontAlgn="base"/>
            <a:r>
              <a:rPr lang="pt-BR" sz="3200" b="1" dirty="0"/>
              <a:t>Moisés:</a:t>
            </a:r>
            <a:endParaRPr lang="pt-BR" sz="3200" dirty="0"/>
          </a:p>
          <a:p>
            <a:pPr lvl="0"/>
            <a:r>
              <a:rPr lang="pt-BR" sz="3200" dirty="0"/>
              <a:t>Moisés tomou a iniciativa e fracassou.</a:t>
            </a:r>
          </a:p>
          <a:p>
            <a:pPr lvl="0" fontAlgn="base"/>
            <a:r>
              <a:rPr lang="pt-BR" sz="3200" dirty="0"/>
              <a:t>Como voltar e enfrentar Faraó que queria matá-lo?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9218" name="Picture 2" descr="Resultado de imagem para MoisÃ©s no palÃ¡cio de FaraÃ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3657270"/>
            <a:ext cx="4499841" cy="253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805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568037"/>
            <a:ext cx="7570787" cy="5483140"/>
          </a:xfrm>
        </p:spPr>
        <p:txBody>
          <a:bodyPr>
            <a:normAutofit lnSpcReduction="10000"/>
          </a:bodyPr>
          <a:lstStyle/>
          <a:p>
            <a:pPr fontAlgn="base"/>
            <a:r>
              <a:rPr lang="pt-BR" b="1" dirty="0"/>
              <a:t>Alguns pensamentos</a:t>
            </a:r>
            <a:endParaRPr lang="pt-BR" dirty="0"/>
          </a:p>
          <a:p>
            <a:pPr fontAlgn="base"/>
            <a:endParaRPr lang="pt-BR" dirty="0"/>
          </a:p>
          <a:p>
            <a:pPr lvl="0" fontAlgn="base"/>
            <a:r>
              <a:rPr lang="pt-BR" dirty="0"/>
              <a:t>O movimento público foi feito </a:t>
            </a:r>
            <a:endParaRPr lang="pt-BR" dirty="0" smtClean="0"/>
          </a:p>
          <a:p>
            <a:pPr marL="0" lvl="0" indent="0" fontAlgn="base">
              <a:buNone/>
            </a:pPr>
            <a:r>
              <a:rPr lang="pt-BR" dirty="0" smtClean="0"/>
              <a:t>por </a:t>
            </a:r>
            <a:r>
              <a:rPr lang="pt-BR" dirty="0"/>
              <a:t>homens</a:t>
            </a:r>
          </a:p>
          <a:p>
            <a:pPr lvl="0" fontAlgn="base"/>
            <a:r>
              <a:rPr lang="pt-BR" dirty="0"/>
              <a:t>O movimento de luta e resistência privado/comunitário foi feito por mulheres.</a:t>
            </a:r>
          </a:p>
          <a:p>
            <a:pPr lvl="0" fontAlgn="base"/>
            <a:r>
              <a:rPr lang="pt-BR" dirty="0"/>
              <a:t>As mulheres decidiram conscientemente.</a:t>
            </a:r>
          </a:p>
          <a:p>
            <a:pPr lvl="0" fontAlgn="base"/>
            <a:r>
              <a:rPr lang="pt-BR" dirty="0"/>
              <a:t>Os homens foram meio contra a vontade atendendo o chamado de Deus</a:t>
            </a:r>
          </a:p>
          <a:p>
            <a:endParaRPr lang="pt-BR" dirty="0"/>
          </a:p>
        </p:txBody>
      </p:sp>
      <p:pic>
        <p:nvPicPr>
          <p:cNvPr id="10242" name="Picture 2" descr="Resultado de imagem para MoisÃ©s e o povo no deser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99" y="187038"/>
            <a:ext cx="2616489" cy="174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298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90562" y="464457"/>
            <a:ext cx="7570787" cy="5586719"/>
          </a:xfrm>
        </p:spPr>
        <p:txBody>
          <a:bodyPr/>
          <a:lstStyle/>
          <a:p>
            <a:pPr lvl="0" fontAlgn="base"/>
            <a:r>
              <a:rPr lang="pt-BR" dirty="0"/>
              <a:t>A palavra de Deus tem uma interferência na vida. É um caminho sem volta. Moisés viu a sarça e a vida muda completamente.</a:t>
            </a:r>
          </a:p>
          <a:p>
            <a:pPr lvl="0" fontAlgn="base">
              <a:spcBef>
                <a:spcPts val="0"/>
              </a:spcBef>
            </a:pPr>
            <a:r>
              <a:rPr lang="pt-BR" dirty="0"/>
              <a:t>O chamado de Deus sempre é </a:t>
            </a:r>
            <a:endParaRPr lang="pt-BR" dirty="0" smtClean="0"/>
          </a:p>
          <a:p>
            <a:pPr marL="0" lvl="0" indent="0" fontAlgn="base">
              <a:spcBef>
                <a:spcPts val="0"/>
              </a:spcBef>
              <a:buNone/>
            </a:pPr>
            <a:r>
              <a:rPr lang="pt-BR" dirty="0" smtClean="0"/>
              <a:t>feito </a:t>
            </a:r>
            <a:r>
              <a:rPr lang="pt-BR" dirty="0"/>
              <a:t>em resposta a uma situação </a:t>
            </a:r>
            <a:endParaRPr lang="pt-BR" dirty="0" smtClean="0"/>
          </a:p>
          <a:p>
            <a:pPr marL="0" lvl="0" indent="0" fontAlgn="base">
              <a:spcBef>
                <a:spcPts val="0"/>
              </a:spcBef>
              <a:buNone/>
            </a:pPr>
            <a:r>
              <a:rPr lang="pt-BR" dirty="0" smtClean="0"/>
              <a:t>de </a:t>
            </a:r>
            <a:r>
              <a:rPr lang="pt-BR" dirty="0"/>
              <a:t>sofrimento. Alguém clama, </a:t>
            </a:r>
            <a:endParaRPr lang="pt-BR" dirty="0" smtClean="0"/>
          </a:p>
          <a:p>
            <a:pPr marL="0" lvl="0" indent="0" fontAlgn="base">
              <a:spcBef>
                <a:spcPts val="0"/>
              </a:spcBef>
              <a:buNone/>
            </a:pPr>
            <a:r>
              <a:rPr lang="pt-BR" dirty="0" smtClean="0"/>
              <a:t>a </a:t>
            </a:r>
            <a:r>
              <a:rPr lang="pt-BR" dirty="0"/>
              <a:t>realidade grita e Deus chama alguém. </a:t>
            </a:r>
            <a:endParaRPr lang="pt-BR" dirty="0" smtClean="0"/>
          </a:p>
          <a:p>
            <a:pPr marL="0" lvl="0" indent="0" fontAlgn="base">
              <a:spcBef>
                <a:spcPts val="0"/>
              </a:spcBef>
              <a:buNone/>
            </a:pPr>
            <a:r>
              <a:rPr lang="pt-BR" dirty="0" smtClean="0"/>
              <a:t>Vocação </a:t>
            </a:r>
            <a:r>
              <a:rPr lang="pt-BR" dirty="0"/>
              <a:t>humana = resposta de Deus </a:t>
            </a:r>
            <a:endParaRPr lang="pt-BR" dirty="0" smtClean="0"/>
          </a:p>
          <a:p>
            <a:pPr marL="0" lvl="0" indent="0" fontAlgn="base">
              <a:spcBef>
                <a:spcPts val="0"/>
              </a:spcBef>
              <a:buNone/>
            </a:pPr>
            <a:r>
              <a:rPr lang="pt-BR" dirty="0" smtClean="0"/>
              <a:t>ao </a:t>
            </a:r>
            <a:r>
              <a:rPr lang="pt-BR" dirty="0"/>
              <a:t>seu povo.</a:t>
            </a:r>
          </a:p>
          <a:p>
            <a:pPr lvl="0" fontAlgn="base"/>
            <a:r>
              <a:rPr lang="pt-BR" dirty="0"/>
              <a:t>Deus se revela ao povo e a pessoa chamada no processo. Vocação é espaço de revelação.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1266" name="Picture 2" descr="Resultado de imagem para MoisÃ©s e o povo no deser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050" y="1959427"/>
            <a:ext cx="1863215" cy="18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269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2161308"/>
            <a:ext cx="7570787" cy="4141287"/>
          </a:xfrm>
        </p:spPr>
        <p:txBody>
          <a:bodyPr>
            <a:normAutofit/>
          </a:bodyPr>
          <a:lstStyle/>
          <a:p>
            <a:pPr lvl="0" fontAlgn="base"/>
            <a:r>
              <a:rPr lang="pt-BR" dirty="0"/>
              <a:t>Só nos tornando livres, podemos cultuar a Deus. O chamado de Deus conduz à liberdade. Só pessoas livres expressam seu culto a Deus com gestos </a:t>
            </a:r>
            <a:r>
              <a:rPr lang="pt-BR" dirty="0" err="1"/>
              <a:t>celebrativos</a:t>
            </a:r>
            <a:r>
              <a:rPr lang="pt-BR" dirty="0"/>
              <a:t>. “</a:t>
            </a:r>
            <a:r>
              <a:rPr lang="pt-BR" i="1" dirty="0"/>
              <a:t>Deixa ir meu povo para que me preste culto”</a:t>
            </a:r>
            <a:r>
              <a:rPr lang="pt-BR" dirty="0"/>
              <a:t> (</a:t>
            </a:r>
            <a:r>
              <a:rPr lang="pt-BR" dirty="0" err="1"/>
              <a:t>Ex</a:t>
            </a:r>
            <a:r>
              <a:rPr lang="pt-BR" dirty="0"/>
              <a:t> 7.16; 9.1; 9.13; 10.3) </a:t>
            </a:r>
          </a:p>
          <a:p>
            <a:pPr lvl="0" fontAlgn="base"/>
            <a:r>
              <a:rPr lang="pt-BR" dirty="0"/>
              <a:t>Paralelo entre a história de Moisés e a libertação: perigo / passagem pela água / saída. </a:t>
            </a:r>
          </a:p>
          <a:p>
            <a:pPr lvl="0" fontAlgn="base"/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2292" name="Picture 4" descr="O que significa o tabernÃ¡culo na BÃ­blia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85029"/>
            <a:ext cx="2185264" cy="145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1011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3976255"/>
            <a:ext cx="7714529" cy="207492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t-BR" dirty="0"/>
              <a:t>O que faz alguns pobres escolherem o caminho da libertação e outros terem orgulho de serem escravos</a:t>
            </a:r>
            <a:r>
              <a:rPr lang="pt-BR" dirty="0" smtClean="0"/>
              <a:t>?</a:t>
            </a:r>
          </a:p>
          <a:p>
            <a:pPr marL="0" indent="0" algn="ctr">
              <a:buNone/>
            </a:pPr>
            <a:r>
              <a:rPr lang="pt-BR" dirty="0" smtClean="0"/>
              <a:t>Porque no caminho, se cria mecanismos de escravidão?</a:t>
            </a:r>
          </a:p>
          <a:p>
            <a:pPr marL="0" indent="0" algn="ctr">
              <a:buNone/>
            </a:pPr>
            <a:endParaRPr lang="pt-BR" sz="3300" dirty="0"/>
          </a:p>
          <a:p>
            <a:endParaRPr lang="pt-BR" dirty="0"/>
          </a:p>
        </p:txBody>
      </p:sp>
      <p:pic>
        <p:nvPicPr>
          <p:cNvPr id="4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103" y="193964"/>
            <a:ext cx="4792588" cy="364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3765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fusion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217</TotalTime>
  <Words>1450</Words>
  <Application>Microsoft Office PowerPoint</Application>
  <PresentationFormat>Apresentação na tela (4:3)</PresentationFormat>
  <Paragraphs>114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3" baseType="lpstr">
      <vt:lpstr>Infusion</vt:lpstr>
      <vt:lpstr>Moisés – Pobreza,  resistência,  ação coletiva.</vt:lpstr>
      <vt:lpstr>Êxodo 1. 8 a 22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Observações:</vt:lpstr>
      <vt:lpstr>Apresentação do PowerPoint</vt:lpstr>
      <vt:lpstr>Apresentação do PowerPoint</vt:lpstr>
      <vt:lpstr>Êxodo 2. 1 a 9</vt:lpstr>
      <vt:lpstr>Apresentação do PowerPoint</vt:lpstr>
      <vt:lpstr>Apresentação do PowerPoint</vt:lpstr>
      <vt:lpstr>Observações</vt:lpstr>
      <vt:lpstr>Apresentação do PowerPoint</vt:lpstr>
      <vt:lpstr>Apresentação do PowerPoint</vt:lpstr>
      <vt:lpstr>Apresentação do PowerPoint</vt:lpstr>
      <vt:lpstr>Apresentação do PowerPoint</vt:lpstr>
      <vt:lpstr>Destaques</vt:lpstr>
      <vt:lpstr>Observações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Destaques</vt:lpstr>
      <vt:lpstr>Observações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claves</dc:title>
  <dc:creator>Cristina Blackburn</dc:creator>
  <cp:lastModifiedBy>JaneBlackburn Blackburn</cp:lastModifiedBy>
  <cp:revision>17</cp:revision>
  <dcterms:created xsi:type="dcterms:W3CDTF">2014-01-27T21:53:02Z</dcterms:created>
  <dcterms:modified xsi:type="dcterms:W3CDTF">2019-03-01T12:44:06Z</dcterms:modified>
</cp:coreProperties>
</file>